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handoutMasterIdLst>
    <p:handoutMasterId r:id="rId11"/>
  </p:handoutMasterIdLst>
  <p:sldIdLst>
    <p:sldId id="257" r:id="rId2"/>
    <p:sldId id="271" r:id="rId3"/>
    <p:sldId id="258" r:id="rId4"/>
    <p:sldId id="272" r:id="rId5"/>
    <p:sldId id="273" r:id="rId6"/>
    <p:sldId id="261" r:id="rId7"/>
    <p:sldId id="274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371" autoAdjust="0"/>
  </p:normalViewPr>
  <p:slideViewPr>
    <p:cSldViewPr snapToGrid="0">
      <p:cViewPr varScale="1">
        <p:scale>
          <a:sx n="72" d="100"/>
          <a:sy n="72" d="100"/>
        </p:scale>
        <p:origin x="1056" y="62"/>
      </p:cViewPr>
      <p:guideLst>
        <p:guide orient="horz" pos="2160"/>
        <p:guide pos="3840"/>
        <p:guide pos="7296"/>
        <p:guide orient="horz" pos="4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18-Oct-19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18-Oct-19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morning.</a:t>
            </a:r>
          </a:p>
          <a:p>
            <a:r>
              <a:rPr lang="en-US" dirty="0"/>
              <a:t>Thanks for joining.</a:t>
            </a:r>
          </a:p>
          <a:p>
            <a:r>
              <a:rPr lang="en-US" dirty="0"/>
              <a:t>What does it mean?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Empty filled up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Changes and evolves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Multiple factors: shadow, seasons,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34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Season length, which plants, seed count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System can provide info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Intervals or requested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Unreal tool ignores shadow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Long time </a:t>
            </a:r>
            <a:r>
              <a:rPr lang="en-US"/>
              <a:t>passed in-game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 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455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 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23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01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310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25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E708F12-96AD-4ED4-8132-A78F5E42C1F5}" type="datetime1">
              <a:rPr lang="en-US" smtClean="0"/>
              <a:pPr/>
              <a:t>18-Oct-19</a:t>
            </a:fld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FA170-8299-44AD-AEEF-FC686C3D7804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/>
          <a:lstStyle>
            <a:lvl1pPr>
              <a:defRPr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/>
          <a:lstStyle>
            <a:lvl5pPr>
              <a:defRPr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763A-68EC-4ECD-9620-D9FE9CDDD622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8BEDD-6160-49BB-B372-861DE7DE9BA5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E819F-B7FD-4B29-8F66-9E318144BC2A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159C-B6E0-4F10-9F4A-2FA57003B139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 dirty="0"/>
              <a:t>Add a footer</a:t>
            </a: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70CBBB-D1D1-4386-A5E9-07F3477B78F3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9FA4CAD8-0EA7-4615-B69B-B2F199EF3A93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D7-6953-492C-921B-E68B2D7F14C8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7D9B-D4D3-4E23-88DF-2E354FA43196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7C5-D04E-4576-B61C-12ABA14BBD6C}" type="datetime1">
              <a:rPr lang="en-US" smtClean="0"/>
              <a:t>18-Oct-19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C20F09E4-6EA4-4BF3-9FC8-FF40373B88E6}" type="datetime1">
              <a:rPr lang="en-US" smtClean="0"/>
              <a:pPr/>
              <a:t>18-Oct-19</a:t>
            </a:fld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23049"/>
            <a:ext cx="11277600" cy="1470025"/>
          </a:xfrm>
        </p:spPr>
        <p:txBody>
          <a:bodyPr/>
          <a:lstStyle/>
          <a:p>
            <a:r>
              <a:rPr lang="en-US" dirty="0"/>
              <a:t>Long-term vegetation progression simulation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Floris </a:t>
            </a:r>
            <a:r>
              <a:rPr lang="en-US" dirty="0" err="1"/>
              <a:t>Leysen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ssGrowing">
            <a:hlinkClick r:id="" action="ppaction://media"/>
            <a:extLst>
              <a:ext uri="{FF2B5EF4-FFF2-40B4-BE49-F238E27FC236}">
                <a16:creationId xmlns:a16="http://schemas.microsoft.com/office/drawing/2014/main" id="{4388E8D4-DFA7-4F5C-BFC2-EAA4D4D1E0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Unity framework</a:t>
            </a:r>
          </a:p>
          <a:p>
            <a:r>
              <a:rPr lang="en-US" dirty="0"/>
              <a:t>Predefined environment</a:t>
            </a:r>
          </a:p>
          <a:p>
            <a:r>
              <a:rPr lang="en-US" dirty="0"/>
              <a:t>Plants determine own rules</a:t>
            </a:r>
          </a:p>
          <a:p>
            <a:r>
              <a:rPr lang="en-US" dirty="0"/>
              <a:t>Allows passing </a:t>
            </a:r>
            <a:r>
              <a:rPr lang="en-US"/>
              <a:t>of time</a:t>
            </a:r>
            <a:endParaRPr lang="en-US" dirty="0"/>
          </a:p>
          <a:p>
            <a:r>
              <a:rPr lang="en-US" dirty="0"/>
              <a:t>Unexplored niche</a:t>
            </a:r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– model, plants, surfaces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49424"/>
            <a:ext cx="10972800" cy="4325112"/>
          </a:xfrm>
        </p:spPr>
        <p:txBody>
          <a:bodyPr/>
          <a:lstStyle/>
          <a:p>
            <a:r>
              <a:rPr lang="en-US" dirty="0"/>
              <a:t>Agent-based model</a:t>
            </a:r>
          </a:p>
          <a:p>
            <a:pPr lvl="1"/>
            <a:r>
              <a:rPr lang="en-US" dirty="0"/>
              <a:t>Individuals &lt; whole</a:t>
            </a:r>
          </a:p>
          <a:p>
            <a:pPr marL="411480" lvl="1" indent="0">
              <a:buNone/>
            </a:pPr>
            <a:endParaRPr lang="en-US" dirty="0"/>
          </a:p>
          <a:p>
            <a:r>
              <a:rPr lang="en-US" dirty="0"/>
              <a:t>How plants work</a:t>
            </a:r>
          </a:p>
          <a:p>
            <a:pPr lvl="1"/>
            <a:r>
              <a:rPr lang="en-US" dirty="0"/>
              <a:t>Grasses are universal</a:t>
            </a:r>
          </a:p>
          <a:p>
            <a:pPr marL="41148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34922A-E2C6-4010-96C3-4C3468771846}"/>
              </a:ext>
            </a:extLst>
          </p:cNvPr>
          <p:cNvSpPr txBox="1">
            <a:spLocks/>
          </p:cNvSpPr>
          <p:nvPr/>
        </p:nvSpPr>
        <p:spPr>
          <a:xfrm>
            <a:off x="6096000" y="2209800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>
                  <a:lumMod val="75000"/>
                </a:schemeClr>
              </a:buClr>
              <a:buFont typeface="Georgia"/>
              <a:buChar char="•"/>
              <a:defRPr kumimoji="0"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>
                  <a:lumMod val="75000"/>
                </a:schemeClr>
              </a:buClr>
              <a:buFont typeface="Georgia"/>
              <a:buChar char="▫"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15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1">
                  <a:lumMod val="50000"/>
                </a:schemeClr>
              </a:buClr>
              <a:buFont typeface="Wingdings 2" panose="05020102010507070707" pitchFamily="18" charset="2"/>
              <a:buChar char="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Allow positioning, tracking</a:t>
            </a:r>
          </a:p>
          <a:p>
            <a:r>
              <a:rPr lang="en-US" dirty="0"/>
              <a:t>Meshes’ triangles</a:t>
            </a:r>
          </a:p>
          <a:p>
            <a:pPr lvl="1"/>
            <a:r>
              <a:rPr lang="en-US" dirty="0"/>
              <a:t>Complex, slow</a:t>
            </a:r>
          </a:p>
          <a:p>
            <a:r>
              <a:rPr lang="en-US" dirty="0"/>
              <a:t>Raycasting</a:t>
            </a:r>
          </a:p>
          <a:p>
            <a:pPr lvl="1"/>
            <a:r>
              <a:rPr lang="en-US" dirty="0"/>
              <a:t>No tracking</a:t>
            </a:r>
          </a:p>
          <a:p>
            <a:r>
              <a:rPr lang="en-US" dirty="0"/>
              <a:t>Grid cells</a:t>
            </a:r>
          </a:p>
          <a:p>
            <a:pPr lvl="1"/>
            <a:r>
              <a:rPr lang="en-US" dirty="0"/>
              <a:t>Easy tracking</a:t>
            </a:r>
          </a:p>
          <a:p>
            <a:pPr lvl="1"/>
            <a:r>
              <a:rPr lang="en-US" dirty="0"/>
              <a:t>Combines with raycasts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29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– light </a:t>
            </a:r>
            <a:r>
              <a:rPr lang="en-US"/>
              <a:t>&amp; optimization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data access</a:t>
            </a:r>
          </a:p>
          <a:p>
            <a:r>
              <a:rPr lang="en-US" dirty="0"/>
              <a:t>Runtime </a:t>
            </a:r>
            <a:r>
              <a:rPr lang="en-US" dirty="0" err="1"/>
              <a:t>shadowmap</a:t>
            </a:r>
            <a:endParaRPr lang="en-US" dirty="0"/>
          </a:p>
          <a:p>
            <a:pPr lvl="1"/>
            <a:r>
              <a:rPr lang="en-US" dirty="0"/>
              <a:t>Single light</a:t>
            </a:r>
          </a:p>
          <a:p>
            <a:r>
              <a:rPr lang="en-US" dirty="0"/>
              <a:t>Lightmap baking</a:t>
            </a:r>
          </a:p>
          <a:p>
            <a:pPr lvl="1"/>
            <a:r>
              <a:rPr lang="en-US" dirty="0"/>
              <a:t>Lightmap highly variable</a:t>
            </a:r>
          </a:p>
          <a:p>
            <a:pPr lvl="1"/>
            <a:r>
              <a:rPr lang="en-US" dirty="0"/>
              <a:t>Shadow mask better </a:t>
            </a:r>
          </a:p>
          <a:p>
            <a:r>
              <a:rPr lang="en-US" dirty="0"/>
              <a:t>Average shadow time</a:t>
            </a:r>
          </a:p>
          <a:p>
            <a:pPr lvl="1"/>
            <a:r>
              <a:rPr lang="en-US" dirty="0"/>
              <a:t>Place reference lights</a:t>
            </a:r>
          </a:p>
        </p:txBody>
      </p:sp>
    </p:spTree>
    <p:extLst>
      <p:ext uri="{BB962C8B-B14F-4D97-AF65-F5344CB8AC3E}">
        <p14:creationId xmlns:p14="http://schemas.microsoft.com/office/powerpoint/2010/main" val="360900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surfaces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Unity grid component</a:t>
            </a:r>
          </a:p>
          <a:p>
            <a:r>
              <a:rPr lang="en-US" sz="2800" dirty="0"/>
              <a:t>Two layers</a:t>
            </a:r>
          </a:p>
          <a:p>
            <a:r>
              <a:rPr lang="en-US" sz="2800" dirty="0"/>
              <a:t>Ray from top</a:t>
            </a:r>
          </a:p>
          <a:p>
            <a:r>
              <a:rPr lang="en-US" sz="2800" dirty="0"/>
              <a:t>Problem: irregular x-z plane</a:t>
            </a:r>
          </a:p>
          <a:p>
            <a:r>
              <a:rPr lang="en-US" sz="2800" dirty="0"/>
              <a:t>Dictionary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719553-1778-46B2-B625-D27ED9C53C3B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2" y="2249425"/>
            <a:ext cx="5384800" cy="3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shadows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Manually request bake</a:t>
            </a:r>
          </a:p>
          <a:p>
            <a:r>
              <a:rPr lang="en-US" sz="2800" dirty="0" err="1"/>
              <a:t>Assetpostprocessor</a:t>
            </a:r>
            <a:r>
              <a:rPr lang="en-US" sz="2800" dirty="0"/>
              <a:t> convenient</a:t>
            </a:r>
          </a:p>
          <a:p>
            <a:r>
              <a:rPr lang="en-US" sz="2800" dirty="0"/>
              <a:t>Light count bitmask</a:t>
            </a:r>
          </a:p>
          <a:p>
            <a:r>
              <a:rPr lang="en-US" sz="2800" dirty="0"/>
              <a:t>Averaging values</a:t>
            </a:r>
          </a:p>
          <a:p>
            <a:r>
              <a:rPr lang="en-US" sz="2800" dirty="0"/>
              <a:t>Plants receive </a:t>
            </a:r>
            <a:r>
              <a:rPr lang="en-US" sz="2800" dirty="0" err="1"/>
              <a:t>shadowfactor</a:t>
            </a:r>
            <a:endParaRPr lang="en-US" sz="28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E02763-9278-48B5-A22E-69985181854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2" y="2249425"/>
            <a:ext cx="5384800" cy="30317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475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7051"/>
            <a:ext cx="12192000" cy="4603897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68765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.potx" id="{7B9FCAFE-DDE5-4198-9987-54DFCAD80598}" vid="{6015A8B0-C387-4E39-945C-0F39E3EB10B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presentation</Template>
  <TotalTime>233</TotalTime>
  <Words>185</Words>
  <Application>Microsoft Office PowerPoint</Application>
  <PresentationFormat>Widescreen</PresentationFormat>
  <Paragraphs>65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Georgia</vt:lpstr>
      <vt:lpstr>Wingdings 2</vt:lpstr>
      <vt:lpstr>Training presentation</vt:lpstr>
      <vt:lpstr>Long-term vegetation progression simulation</vt:lpstr>
      <vt:lpstr>PowerPoint Presentation</vt:lpstr>
      <vt:lpstr>What and why?</vt:lpstr>
      <vt:lpstr>Research – model, plants, surfaces</vt:lpstr>
      <vt:lpstr>Research – light &amp; optimization </vt:lpstr>
      <vt:lpstr>Case study: surfaces</vt:lpstr>
      <vt:lpstr>Case study: shadows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Long-term vegetation progression simulation</dc:title>
  <dc:creator>Grudar</dc:creator>
  <cp:lastModifiedBy>Leysen Floris</cp:lastModifiedBy>
  <cp:revision>112</cp:revision>
  <dcterms:created xsi:type="dcterms:W3CDTF">2019-10-17T11:08:05Z</dcterms:created>
  <dcterms:modified xsi:type="dcterms:W3CDTF">2019-10-18T15:14:55Z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